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73" r:id="rId2"/>
    <p:sldId id="256" r:id="rId3"/>
    <p:sldId id="257" r:id="rId4"/>
    <p:sldId id="258" r:id="rId5"/>
    <p:sldId id="259" r:id="rId6"/>
    <p:sldId id="274" r:id="rId7"/>
    <p:sldId id="260" r:id="rId8"/>
    <p:sldId id="269" r:id="rId9"/>
    <p:sldId id="275" r:id="rId10"/>
    <p:sldId id="262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90" y="-6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8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DD9D-89AE-49AB-B4BD-01968478920B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D98CC-A7F3-499A-84F9-EA34F1A16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DD9D-89AE-49AB-B4BD-01968478920B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D98CC-A7F3-499A-84F9-EA34F1A16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DD9D-89AE-49AB-B4BD-01968478920B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D98CC-A7F3-499A-84F9-EA34F1A16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DD9D-89AE-49AB-B4BD-01968478920B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D98CC-A7F3-499A-84F9-EA34F1A16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DD9D-89AE-49AB-B4BD-01968478920B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D98CC-A7F3-499A-84F9-EA34F1A16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DD9D-89AE-49AB-B4BD-01968478920B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D98CC-A7F3-499A-84F9-EA34F1A16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DD9D-89AE-49AB-B4BD-01968478920B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D98CC-A7F3-499A-84F9-EA34F1A16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DD9D-89AE-49AB-B4BD-01968478920B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D98CC-A7F3-499A-84F9-EA34F1A16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DD9D-89AE-49AB-B4BD-01968478920B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D98CC-A7F3-499A-84F9-EA34F1A16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DD9D-89AE-49AB-B4BD-01968478920B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D98CC-A7F3-499A-84F9-EA34F1A16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DD9D-89AE-49AB-B4BD-01968478920B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F6D98CC-A7F3-499A-84F9-EA34F1A16E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56DD9D-89AE-49AB-B4BD-01968478920B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6D98CC-A7F3-499A-84F9-EA34F1A16E6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slideLayout" Target="../slideLayouts/slideLayout7.xml"/><Relationship Id="rId21" Type="http://schemas.openxmlformats.org/officeDocument/2006/relationships/image" Target="../media/image24.jpeg"/><Relationship Id="rId34" Type="http://schemas.openxmlformats.org/officeDocument/2006/relationships/image" Target="../media/image37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38" Type="http://schemas.openxmlformats.org/officeDocument/2006/relationships/image" Target="../media/image41.png"/><Relationship Id="rId2" Type="http://schemas.openxmlformats.org/officeDocument/2006/relationships/audio" Target="file:///C:\Users\Home\Desktop\3.mp3" TargetMode="External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audio" Target="file:///C:\Users\Home\Desktop\&#1091;&#1088;&#1077;&#1079;&#1082;&#1072;.mp3" TargetMode="Externa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24" Type="http://schemas.openxmlformats.org/officeDocument/2006/relationships/image" Target="../media/image27.jpeg"/><Relationship Id="rId32" Type="http://schemas.openxmlformats.org/officeDocument/2006/relationships/image" Target="../media/image35.png"/><Relationship Id="rId37" Type="http://schemas.openxmlformats.org/officeDocument/2006/relationships/image" Target="../media/image40.pn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36" Type="http://schemas.openxmlformats.org/officeDocument/2006/relationships/image" Target="../media/image39.png"/><Relationship Id="rId10" Type="http://schemas.openxmlformats.org/officeDocument/2006/relationships/image" Target="../media/image13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35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Home\Desktop\104_27-k.d.baljmont.mp3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Урок русского языка в 4 классе</a:t>
            </a:r>
            <a:endParaRPr lang="ru-RU" i="1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80728"/>
            <a:ext cx="1160368" cy="107441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996952"/>
            <a:ext cx="1232490" cy="9243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258" y="5537707"/>
            <a:ext cx="1440160" cy="10801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1916832"/>
            <a:ext cx="875435" cy="10024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3284984"/>
            <a:ext cx="848705" cy="10024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25" y="2261135"/>
            <a:ext cx="1316495" cy="100240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365104"/>
            <a:ext cx="1002407" cy="10024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417" y="687993"/>
            <a:ext cx="1002407" cy="100240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956" y="2849907"/>
            <a:ext cx="989276" cy="108314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151" y="561590"/>
            <a:ext cx="1046031" cy="112881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844824"/>
            <a:ext cx="1249232" cy="108314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140968"/>
            <a:ext cx="1088465" cy="121843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79" y="4212530"/>
            <a:ext cx="1092989" cy="123269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64" y="5507777"/>
            <a:ext cx="1090040" cy="124813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916832"/>
            <a:ext cx="875435" cy="100240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700808"/>
            <a:ext cx="1110242" cy="111024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23" y="5655848"/>
            <a:ext cx="947753" cy="108521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365104"/>
            <a:ext cx="1088678" cy="108867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584" y="4160490"/>
            <a:ext cx="1038225" cy="142875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693" y="5531178"/>
            <a:ext cx="1038411" cy="103841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221088"/>
            <a:ext cx="1487525" cy="1083149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914" y="5567235"/>
            <a:ext cx="1114796" cy="836097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062" y="5589240"/>
            <a:ext cx="1137202" cy="1218431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836712"/>
            <a:ext cx="992929" cy="860921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284984"/>
            <a:ext cx="1050156" cy="1050156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196752"/>
            <a:ext cx="1169567" cy="1244220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772816"/>
            <a:ext cx="980393" cy="1042972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309" y="642180"/>
            <a:ext cx="992912" cy="1063834"/>
          </a:xfrm>
          <a:prstGeom prst="rect">
            <a:avLst/>
          </a:prstGeom>
        </p:spPr>
      </p:pic>
      <p:pic>
        <p:nvPicPr>
          <p:cNvPr id="35" name="урез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2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36" name="Рисунок 35" descr="002.jpg"/>
          <p:cNvPicPr>
            <a:picLocks noChangeAspect="1"/>
          </p:cNvPicPr>
          <p:nvPr/>
        </p:nvPicPr>
        <p:blipFill>
          <a:blip r:embed="rId33" cstate="print"/>
          <a:stretch>
            <a:fillRect/>
          </a:stretch>
        </p:blipFill>
        <p:spPr>
          <a:xfrm>
            <a:off x="6300192" y="4077072"/>
            <a:ext cx="1444000" cy="1152128"/>
          </a:xfrm>
          <a:prstGeom prst="rect">
            <a:avLst/>
          </a:prstGeom>
        </p:spPr>
      </p:pic>
      <p:pic>
        <p:nvPicPr>
          <p:cNvPr id="37" name="Рисунок 36" descr="003.jpg"/>
          <p:cNvPicPr>
            <a:picLocks noChangeAspect="1"/>
          </p:cNvPicPr>
          <p:nvPr/>
        </p:nvPicPr>
        <p:blipFill>
          <a:blip r:embed="rId34" cstate="print"/>
          <a:stretch>
            <a:fillRect/>
          </a:stretch>
        </p:blipFill>
        <p:spPr>
          <a:xfrm>
            <a:off x="323528" y="3429000"/>
            <a:ext cx="751764" cy="648072"/>
          </a:xfrm>
          <a:prstGeom prst="rect">
            <a:avLst/>
          </a:prstGeom>
        </p:spPr>
      </p:pic>
      <p:pic>
        <p:nvPicPr>
          <p:cNvPr id="40" name="Рисунок 39" descr="8.jpeg"/>
          <p:cNvPicPr>
            <a:picLocks noChangeAspect="1"/>
          </p:cNvPicPr>
          <p:nvPr/>
        </p:nvPicPr>
        <p:blipFill>
          <a:blip r:embed="rId35" cstate="print"/>
          <a:stretch>
            <a:fillRect/>
          </a:stretch>
        </p:blipFill>
        <p:spPr>
          <a:xfrm>
            <a:off x="6876256" y="2924944"/>
            <a:ext cx="1101407" cy="1008112"/>
          </a:xfrm>
          <a:prstGeom prst="rect">
            <a:avLst/>
          </a:prstGeom>
        </p:spPr>
      </p:pic>
      <p:pic>
        <p:nvPicPr>
          <p:cNvPr id="38" name="3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36" cstate="print"/>
          <a:stretch>
            <a:fillRect/>
          </a:stretch>
        </p:blipFill>
        <p:spPr>
          <a:xfrm>
            <a:off x="4427984" y="3284984"/>
            <a:ext cx="304800" cy="304800"/>
          </a:xfrm>
          <a:prstGeom prst="rect">
            <a:avLst/>
          </a:prstGeom>
        </p:spPr>
      </p:pic>
      <p:pic>
        <p:nvPicPr>
          <p:cNvPr id="39" name="3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3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1" name="урез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07660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2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4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6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8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2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40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60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8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0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2000"/>
                            </p:stCondLst>
                            <p:childTnLst>
                              <p:par>
                                <p:cTn id="9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40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6000"/>
                            </p:stCondLst>
                            <p:childTnLst>
                              <p:par>
                                <p:cTn id="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80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00"/>
                            </p:stCondLst>
                            <p:childTnLst>
                              <p:par>
                                <p:cTn id="10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4000"/>
                            </p:stCondLst>
                            <p:childTnLst>
                              <p:par>
                                <p:cTn id="1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6000"/>
                            </p:stCondLst>
                            <p:childTnLst>
                              <p:par>
                                <p:cTn id="1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8000"/>
                            </p:stCondLst>
                            <p:childTnLst>
                              <p:par>
                                <p:cTn id="1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  <p:audio>
              <p:cMediaNode showWhenStopped="0">
                <p:cTn id="1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  <p:audio>
              <p:cMediaNode numSld="10" showWhenStopped="0">
                <p:cTn id="1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  <p:audio>
              <p:cMediaNode numSld="12">
                <p:cTn id="1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772816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Face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06896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F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4653136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0" y="514352"/>
            <a:ext cx="7774632" cy="754408"/>
          </a:xfrm>
        </p:spPr>
        <p:txBody>
          <a:bodyPr/>
          <a:lstStyle/>
          <a:p>
            <a:r>
              <a:rPr lang="ru-RU" sz="4400" dirty="0" smtClean="0"/>
              <a:t>Твоё отношение к уроку</a:t>
            </a:r>
            <a:endParaRPr lang="ru-RU" sz="44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Отличный, интересный, заставляющий работать.</a:t>
            </a:r>
          </a:p>
          <a:p>
            <a:endParaRPr lang="ru-RU" dirty="0" smtClean="0"/>
          </a:p>
          <a:p>
            <a:r>
              <a:rPr lang="ru-RU" dirty="0" smtClean="0"/>
              <a:t>Нормальный, обычный.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Скучный, трудный, не работал на уроке.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 слово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4294967295"/>
          </p:nvPr>
        </p:nvSpPr>
        <p:spPr>
          <a:xfrm>
            <a:off x="0" y="2132857"/>
            <a:ext cx="8229600" cy="24482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1. Это ледяной кристаллик в виде звёздочки.</a:t>
            </a:r>
          </a:p>
          <a:p>
            <a:pPr marL="0" indent="0">
              <a:buNone/>
            </a:pPr>
            <a:r>
              <a:rPr lang="ru-RU" dirty="0" smtClean="0"/>
              <a:t>2. Она серебристая и лёгкая, как пушинка.</a:t>
            </a:r>
          </a:p>
          <a:p>
            <a:pPr marL="0" indent="0">
              <a:buNone/>
            </a:pPr>
            <a:r>
              <a:rPr lang="ru-RU" dirty="0" smtClean="0"/>
              <a:t>3.  Кружится, падает,</a:t>
            </a:r>
          </a:p>
          <a:p>
            <a:pPr marL="0" indent="0">
              <a:buNone/>
            </a:pPr>
            <a:r>
              <a:rPr lang="ru-RU" dirty="0" smtClean="0"/>
              <a:t>     Лыжников радует.                   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140968"/>
            <a:ext cx="3423882" cy="343760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29528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/>
              <a:t>Тема урока</a:t>
            </a:r>
            <a:endParaRPr lang="ru-RU" sz="36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Размышляем,                       </a:t>
            </a:r>
          </a:p>
          <a:p>
            <a:pPr marL="0" indent="0">
              <a:buNone/>
            </a:pPr>
            <a:r>
              <a:rPr lang="ru-RU" sz="4400" dirty="0"/>
              <a:t> </a:t>
            </a:r>
            <a:r>
              <a:rPr lang="ru-RU" sz="4400" dirty="0" smtClean="0"/>
              <a:t>                 фантазируем,</a:t>
            </a:r>
          </a:p>
          <a:p>
            <a:pPr marL="0" indent="0">
              <a:buNone/>
            </a:pPr>
            <a:r>
              <a:rPr lang="ru-RU" sz="4400" dirty="0" smtClean="0"/>
              <a:t>                                  рисуем…</a:t>
            </a:r>
          </a:p>
          <a:p>
            <a:pPr marL="0" indent="0">
              <a:buNone/>
            </a:pPr>
            <a:r>
              <a:rPr lang="ru-RU" sz="4400" dirty="0" smtClean="0"/>
              <a:t>                                              </a:t>
            </a:r>
            <a:endParaRPr lang="ru-RU" sz="4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645024"/>
            <a:ext cx="2687489" cy="28190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836712"/>
            <a:ext cx="2088232" cy="20882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437112"/>
            <a:ext cx="2625799" cy="18930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6049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Синквейн</a:t>
            </a:r>
            <a:r>
              <a:rPr lang="ru-RU" dirty="0" smtClean="0">
                <a:solidFill>
                  <a:srgbClr val="FF0000"/>
                </a:solidFill>
              </a:rPr>
              <a:t>- «пять строк» (фр.)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 smtClean="0">
                <a:solidFill>
                  <a:schemeClr val="tx2"/>
                </a:solidFill>
              </a:rPr>
              <a:t>   Нерифмованное</a:t>
            </a:r>
          </a:p>
          <a:p>
            <a:pPr marL="0" indent="0">
              <a:buNone/>
            </a:pPr>
            <a:r>
              <a:rPr lang="ru-RU" i="1" dirty="0">
                <a:solidFill>
                  <a:schemeClr val="tx2"/>
                </a:solidFill>
              </a:rPr>
              <a:t> </a:t>
            </a:r>
            <a:r>
              <a:rPr lang="ru-RU" i="1" dirty="0" smtClean="0">
                <a:solidFill>
                  <a:schemeClr val="tx2"/>
                </a:solidFill>
              </a:rPr>
              <a:t>              стихотворение</a:t>
            </a:r>
          </a:p>
          <a:p>
            <a:pPr marL="0" indent="0">
              <a:buNone/>
            </a:pPr>
            <a:r>
              <a:rPr lang="ru-RU" i="1" dirty="0">
                <a:solidFill>
                  <a:schemeClr val="tx2"/>
                </a:solidFill>
              </a:rPr>
              <a:t> </a:t>
            </a:r>
            <a:r>
              <a:rPr lang="ru-RU" i="1" dirty="0" smtClean="0">
                <a:solidFill>
                  <a:schemeClr val="tx2"/>
                </a:solidFill>
              </a:rPr>
              <a:t>                         из 5 строк,</a:t>
            </a:r>
          </a:p>
          <a:p>
            <a:pPr marL="0" indent="0">
              <a:buNone/>
            </a:pPr>
            <a:r>
              <a:rPr lang="ru-RU" i="1" dirty="0">
                <a:solidFill>
                  <a:schemeClr val="tx2"/>
                </a:solidFill>
              </a:rPr>
              <a:t> </a:t>
            </a:r>
            <a:r>
              <a:rPr lang="ru-RU" i="1" dirty="0" smtClean="0">
                <a:solidFill>
                  <a:schemeClr val="tx2"/>
                </a:solidFill>
              </a:rPr>
              <a:t>                                 написанное </a:t>
            </a:r>
          </a:p>
          <a:p>
            <a:pPr marL="0" indent="0">
              <a:buNone/>
            </a:pPr>
            <a:r>
              <a:rPr lang="ru-RU" i="1" dirty="0">
                <a:solidFill>
                  <a:schemeClr val="tx2"/>
                </a:solidFill>
              </a:rPr>
              <a:t> </a:t>
            </a:r>
            <a:r>
              <a:rPr lang="ru-RU" i="1" dirty="0" smtClean="0">
                <a:solidFill>
                  <a:schemeClr val="tx2"/>
                </a:solidFill>
              </a:rPr>
              <a:t>                                          по определённым</a:t>
            </a:r>
          </a:p>
          <a:p>
            <a:pPr marL="0" indent="0">
              <a:buNone/>
            </a:pPr>
            <a:r>
              <a:rPr lang="ru-RU" i="1" dirty="0">
                <a:solidFill>
                  <a:schemeClr val="tx2"/>
                </a:solidFill>
              </a:rPr>
              <a:t> </a:t>
            </a:r>
            <a:r>
              <a:rPr lang="ru-RU" i="1" dirty="0" smtClean="0">
                <a:solidFill>
                  <a:schemeClr val="tx2"/>
                </a:solidFill>
              </a:rPr>
              <a:t>                                                           правилам.</a:t>
            </a:r>
          </a:p>
        </p:txBody>
      </p:sp>
    </p:spTree>
    <p:extLst>
      <p:ext uri="{BB962C8B-B14F-4D97-AF65-F5344CB8AC3E}">
        <p14:creationId xmlns="" xmlns:p14="http://schemas.microsoft.com/office/powerpoint/2010/main" val="141705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>
            <a:normAutofit/>
          </a:bodyPr>
          <a:lstStyle/>
          <a:p>
            <a:r>
              <a:rPr lang="ru-RU" dirty="0" err="1" smtClean="0"/>
              <a:t>К.Бальмонт</a:t>
            </a:r>
            <a:r>
              <a:rPr lang="ru-RU" dirty="0" smtClean="0"/>
              <a:t> «Снежинка»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          </a:t>
            </a:r>
            <a:r>
              <a:rPr lang="ru-RU" sz="2800" b="1" dirty="0" smtClean="0"/>
              <a:t>Светло-пушистая</a:t>
            </a:r>
          </a:p>
          <a:p>
            <a:pPr marL="0" indent="0">
              <a:buNone/>
            </a:pPr>
            <a:r>
              <a:rPr lang="ru-RU" sz="2800" b="1" dirty="0" smtClean="0"/>
              <a:t>         Снежинка белая,</a:t>
            </a:r>
          </a:p>
          <a:p>
            <a:pPr marL="0" indent="0">
              <a:buNone/>
            </a:pPr>
            <a:r>
              <a:rPr lang="ru-RU" sz="2800" b="1" dirty="0" smtClean="0"/>
              <a:t>         Какая чистая,</a:t>
            </a:r>
          </a:p>
          <a:p>
            <a:pPr marL="0" indent="0">
              <a:buNone/>
            </a:pPr>
            <a:r>
              <a:rPr lang="ru-RU" sz="2800" b="1" dirty="0" smtClean="0"/>
              <a:t>         Какая смелая!</a:t>
            </a:r>
          </a:p>
          <a:p>
            <a:pPr marL="0" indent="0">
              <a:buNone/>
            </a:pPr>
            <a:endParaRPr lang="ru-RU" sz="2800" b="1" dirty="0" smtClean="0"/>
          </a:p>
          <a:p>
            <a:pPr marL="0" indent="0">
              <a:buNone/>
            </a:pPr>
            <a:r>
              <a:rPr lang="ru-RU" sz="2800" b="1" dirty="0" smtClean="0"/>
              <a:t>                   Дорогой бурною</a:t>
            </a:r>
            <a:endParaRPr lang="ru-RU" sz="2800" b="1" dirty="0"/>
          </a:p>
          <a:p>
            <a:pPr marL="0" indent="0">
              <a:buNone/>
            </a:pPr>
            <a:r>
              <a:rPr lang="ru-RU" sz="2800" b="1" dirty="0"/>
              <a:t>    </a:t>
            </a:r>
            <a:r>
              <a:rPr lang="ru-RU" sz="2800" b="1" dirty="0" smtClean="0"/>
              <a:t>               Легко </a:t>
            </a:r>
            <a:r>
              <a:rPr lang="ru-RU" sz="2800" b="1" dirty="0"/>
              <a:t>проносится</a:t>
            </a:r>
          </a:p>
          <a:p>
            <a:pPr marL="0" indent="0">
              <a:buNone/>
            </a:pPr>
            <a:r>
              <a:rPr lang="ru-RU" sz="2800" b="1" dirty="0"/>
              <a:t>    </a:t>
            </a:r>
            <a:r>
              <a:rPr lang="ru-RU" sz="2800" b="1" dirty="0" smtClean="0"/>
              <a:t>               Не </a:t>
            </a:r>
            <a:r>
              <a:rPr lang="ru-RU" sz="2800" b="1" dirty="0"/>
              <a:t>в высь лазурную –</a:t>
            </a:r>
          </a:p>
          <a:p>
            <a:pPr marL="0" indent="0">
              <a:buNone/>
            </a:pPr>
            <a:r>
              <a:rPr lang="ru-RU" sz="2800" b="1" dirty="0"/>
              <a:t>     </a:t>
            </a:r>
            <a:r>
              <a:rPr lang="ru-RU" sz="2800" b="1" dirty="0" smtClean="0"/>
              <a:t>              На </a:t>
            </a:r>
            <a:r>
              <a:rPr lang="ru-RU" sz="2800" b="1" dirty="0"/>
              <a:t>землю просится.</a:t>
            </a:r>
          </a:p>
          <a:p>
            <a:endParaRPr lang="ru-RU" dirty="0"/>
          </a:p>
        </p:txBody>
      </p:sp>
      <p:pic>
        <p:nvPicPr>
          <p:cNvPr id="4" name="104_27-k.d.baljmon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24944533"/>
      </p:ext>
    </p:extLst>
  </p:cSld>
  <p:clrMapOvr>
    <a:masterClrMapping/>
  </p:clrMapOvr>
  <p:transition advClick="0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8">
                <p:cTn id="3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/>
              <a:t>Лазурь чудесную</a:t>
            </a:r>
          </a:p>
          <a:p>
            <a:pPr>
              <a:buNone/>
            </a:pPr>
            <a:r>
              <a:rPr lang="ru-RU" sz="2800" b="1" dirty="0" smtClean="0"/>
              <a:t>Она покинула,</a:t>
            </a:r>
          </a:p>
          <a:p>
            <a:pPr>
              <a:buNone/>
            </a:pPr>
            <a:r>
              <a:rPr lang="ru-RU" sz="2800" b="1" dirty="0" smtClean="0"/>
              <a:t>Себя в безвестную</a:t>
            </a:r>
          </a:p>
          <a:p>
            <a:pPr>
              <a:buFontTx/>
              <a:buNone/>
            </a:pPr>
            <a:r>
              <a:rPr lang="ru-RU" sz="2800" b="1" dirty="0" smtClean="0"/>
              <a:t>Страну низринула. </a:t>
            </a:r>
          </a:p>
          <a:p>
            <a:pPr>
              <a:buFontTx/>
              <a:buNone/>
            </a:pPr>
            <a:endParaRPr lang="ru-RU" sz="2800" b="1" dirty="0" smtClean="0"/>
          </a:p>
          <a:p>
            <a:pPr>
              <a:buFontTx/>
              <a:buNone/>
            </a:pPr>
            <a:r>
              <a:rPr lang="ru-RU" sz="2800" b="1" dirty="0" smtClean="0"/>
              <a:t>           В лучах блистающих</a:t>
            </a:r>
          </a:p>
          <a:p>
            <a:pPr>
              <a:buFontTx/>
              <a:buNone/>
            </a:pPr>
            <a:r>
              <a:rPr lang="ru-RU" sz="2800" b="1" dirty="0" smtClean="0"/>
              <a:t>           Скользит, умелая,</a:t>
            </a:r>
          </a:p>
          <a:p>
            <a:pPr>
              <a:buFontTx/>
              <a:buNone/>
            </a:pPr>
            <a:r>
              <a:rPr lang="ru-RU" sz="2800" b="1" dirty="0" smtClean="0"/>
              <a:t>           Средь хлопьев тающих</a:t>
            </a:r>
          </a:p>
          <a:p>
            <a:pPr>
              <a:buFontTx/>
              <a:buNone/>
            </a:pPr>
            <a:r>
              <a:rPr lang="ru-RU" sz="2800" b="1" dirty="0" smtClean="0"/>
              <a:t>           Сохранно-белая. </a:t>
            </a:r>
            <a:endParaRPr lang="ru-RU" sz="2800" b="1" dirty="0"/>
          </a:p>
        </p:txBody>
      </p:sp>
    </p:spTree>
  </p:cSld>
  <p:clrMapOvr>
    <a:masterClrMapping/>
  </p:clrMapOvr>
  <p:transition advClick="0" advTm="18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14400" y="1052513"/>
            <a:ext cx="8229600" cy="5545137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None/>
            </a:pPr>
            <a:r>
              <a:rPr lang="ru-RU" sz="2800" b="1" dirty="0" smtClean="0"/>
              <a:t>      </a:t>
            </a:r>
            <a:r>
              <a:rPr lang="ru-RU" b="1" dirty="0"/>
              <a:t> </a:t>
            </a:r>
            <a:r>
              <a:rPr lang="ru-RU" b="1" dirty="0" smtClean="0"/>
              <a:t>     </a:t>
            </a: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             </a:t>
            </a:r>
            <a:r>
              <a:rPr lang="ru-RU" sz="3000" b="1" dirty="0" smtClean="0"/>
              <a:t>Под </a:t>
            </a:r>
            <a:r>
              <a:rPr lang="ru-RU" sz="3000" b="1" dirty="0"/>
              <a:t>ветром веющим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000" b="1" dirty="0"/>
              <a:t>      </a:t>
            </a:r>
            <a:r>
              <a:rPr lang="ru-RU" sz="3000" b="1" dirty="0" smtClean="0"/>
              <a:t>     </a:t>
            </a:r>
            <a:r>
              <a:rPr lang="ru-RU" sz="3000" b="1" dirty="0"/>
              <a:t>Дрожит, взметается,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000" b="1" dirty="0"/>
              <a:t>         </a:t>
            </a:r>
            <a:r>
              <a:rPr lang="ru-RU" sz="3000" b="1" dirty="0" smtClean="0"/>
              <a:t>  На </a:t>
            </a:r>
            <a:r>
              <a:rPr lang="ru-RU" sz="3000" b="1" dirty="0"/>
              <a:t>нем, лелеющем,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000" b="1" dirty="0"/>
              <a:t>          </a:t>
            </a:r>
            <a:r>
              <a:rPr lang="ru-RU" sz="3000" b="1" dirty="0" smtClean="0"/>
              <a:t> Светло </a:t>
            </a:r>
            <a:r>
              <a:rPr lang="ru-RU" sz="3000" b="1" dirty="0"/>
              <a:t>качается</a:t>
            </a:r>
            <a:r>
              <a:rPr lang="ru-RU" sz="3000" b="1" dirty="0" smtClean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3000" b="1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3000" b="1" dirty="0" smtClean="0"/>
              <a:t>                            Его качелями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000" b="1" dirty="0" smtClean="0"/>
              <a:t>                            Она утешена,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000" b="1" dirty="0" smtClean="0"/>
              <a:t>                            С его метелями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000" b="1" dirty="0" smtClean="0"/>
              <a:t>                            Кружится бешено.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000" b="1" dirty="0" smtClean="0"/>
              <a:t>            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b="1" dirty="0" smtClean="0"/>
          </a:p>
          <a:p>
            <a:pPr>
              <a:lnSpc>
                <a:spcPct val="90000"/>
              </a:lnSpc>
              <a:buFontTx/>
              <a:buNone/>
            </a:pPr>
            <a:endParaRPr lang="ru-RU" b="1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dirty="0" smtClean="0"/>
              <a:t>      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551674220"/>
      </p:ext>
    </p:extLst>
  </p:cSld>
  <p:clrMapOvr>
    <a:masterClrMapping/>
  </p:clrMapOvr>
  <p:transition advClick="0" advTm="17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/>
              <a:t>   </a:t>
            </a:r>
            <a:r>
              <a:rPr lang="ru-RU" sz="2800" b="1" dirty="0" smtClean="0"/>
              <a:t>Но вот кончается</a:t>
            </a:r>
          </a:p>
          <a:p>
            <a:pPr>
              <a:buNone/>
            </a:pPr>
            <a:r>
              <a:rPr lang="ru-RU" sz="2800" b="1" dirty="0" smtClean="0"/>
              <a:t>   Дорога дальняя.</a:t>
            </a:r>
          </a:p>
          <a:p>
            <a:pPr>
              <a:buNone/>
            </a:pPr>
            <a:r>
              <a:rPr lang="ru-RU" sz="2800" b="1" dirty="0" smtClean="0"/>
              <a:t>   Земли касается</a:t>
            </a:r>
          </a:p>
          <a:p>
            <a:pPr>
              <a:buNone/>
            </a:pPr>
            <a:r>
              <a:rPr lang="ru-RU" sz="2800" b="1" dirty="0" smtClean="0"/>
              <a:t>   Звезда кристальная.</a:t>
            </a:r>
          </a:p>
          <a:p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                   Лежит пушистая  </a:t>
            </a:r>
          </a:p>
          <a:p>
            <a:pPr>
              <a:buNone/>
            </a:pPr>
            <a:r>
              <a:rPr lang="ru-RU" sz="2800" b="1" dirty="0" smtClean="0"/>
              <a:t>                   Снежинка смелая.</a:t>
            </a:r>
          </a:p>
          <a:p>
            <a:pPr>
              <a:buNone/>
            </a:pPr>
            <a:r>
              <a:rPr lang="ru-RU" sz="2800" b="1" dirty="0" smtClean="0"/>
              <a:t>                   Какая чистая,</a:t>
            </a:r>
          </a:p>
          <a:p>
            <a:pPr>
              <a:buNone/>
            </a:pPr>
            <a:r>
              <a:rPr lang="ru-RU" sz="2800" b="1" dirty="0" smtClean="0"/>
              <a:t>                   Какая белая!</a:t>
            </a:r>
            <a:endParaRPr lang="ru-RU" sz="2800" b="1" dirty="0"/>
          </a:p>
        </p:txBody>
      </p:sp>
    </p:spTree>
  </p:cSld>
  <p:clrMapOvr>
    <a:masterClrMapping/>
  </p:clrMapOvr>
  <p:transition advClick="0" advTm="19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1434</TotalTime>
  <Words>227</Words>
  <Application>Microsoft Office PowerPoint</Application>
  <PresentationFormat>Экран (4:3)</PresentationFormat>
  <Paragraphs>68</Paragraphs>
  <Slides>11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Урок русского языка в 4 классе</vt:lpstr>
      <vt:lpstr>Отгадай слово</vt:lpstr>
      <vt:lpstr>Тема урока</vt:lpstr>
      <vt:lpstr>Синквейн- «пять строк» (фр.)</vt:lpstr>
      <vt:lpstr>К.Бальмонт «Снежинка»</vt:lpstr>
      <vt:lpstr>Слайд 6</vt:lpstr>
      <vt:lpstr>Слайд 7</vt:lpstr>
      <vt:lpstr>Слайд 8</vt:lpstr>
      <vt:lpstr>Слайд 9</vt:lpstr>
      <vt:lpstr>Слайд 10</vt:lpstr>
      <vt:lpstr>Твоё отношение к уроку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Отгадай слово</dc:title>
  <dc:creator>Григорьева</dc:creator>
  <cp:lastModifiedBy>Home</cp:lastModifiedBy>
  <cp:revision>31</cp:revision>
  <dcterms:created xsi:type="dcterms:W3CDTF">2012-12-10T17:21:59Z</dcterms:created>
  <dcterms:modified xsi:type="dcterms:W3CDTF">2013-01-20T12:37:09Z</dcterms:modified>
</cp:coreProperties>
</file>